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21" r:id="rId2"/>
    <p:sldId id="267" r:id="rId3"/>
    <p:sldId id="274" r:id="rId4"/>
    <p:sldId id="334" r:id="rId5"/>
    <p:sldId id="269" r:id="rId6"/>
    <p:sldId id="331" r:id="rId7"/>
    <p:sldId id="256" r:id="rId8"/>
    <p:sldId id="325" r:id="rId9"/>
    <p:sldId id="270" r:id="rId10"/>
    <p:sldId id="327" r:id="rId11"/>
    <p:sldId id="326" r:id="rId12"/>
    <p:sldId id="332" r:id="rId13"/>
    <p:sldId id="328" r:id="rId14"/>
    <p:sldId id="329" r:id="rId15"/>
    <p:sldId id="330" r:id="rId16"/>
    <p:sldId id="333" r:id="rId17"/>
    <p:sldId id="275" r:id="rId18"/>
    <p:sldId id="3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D35"/>
    <a:srgbClr val="61192F"/>
    <a:srgbClr val="A28E69"/>
    <a:srgbClr val="966251"/>
    <a:srgbClr val="9B2D1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 autoAdjust="0"/>
    <p:restoredTop sz="95336" autoAdjust="0"/>
  </p:normalViewPr>
  <p:slideViewPr>
    <p:cSldViewPr snapToGrid="0">
      <p:cViewPr varScale="1">
        <p:scale>
          <a:sx n="115" d="100"/>
          <a:sy n="115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9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36E8A-91E8-9195-247A-E191D4AB2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AA2B2-00B7-8C77-8F30-3A1C97F1C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F57BF-B90F-8D8C-4147-93FB46B46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45C6B-E34E-2B15-37B9-7D0CFA2A3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9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46443-6068-68D3-FA4B-9DA910BAA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CB96-6355-5A9F-1104-CA8E2F550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5C028-B1B2-7F38-75EC-F04335912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FE7A2-B73B-C6B9-9C6D-AD611D36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F1885-A832-A8E7-8E87-E56980AD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33ABE-89D3-CB24-A7EA-A5B67BD8A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222305-A364-48F7-6571-E633E8E2D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AFEA-9207-F4C8-5F57-DE3A4100E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A188-FE29-BFD8-754B-2B0FBFCA5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56A16-C900-1312-664A-5015F50B0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4AB3F-4400-9DBB-A731-BD5FE3BDD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7FD58-8FE1-C484-B94A-AE1DED77D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54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0AA10-51E4-8A76-7F06-E3FA8F71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5C978-4352-8154-4F12-EE8E65736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3A20C-0521-3755-3248-06D692AED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8E7B9-9EE6-4118-95EF-F3476FB49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6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B2362F-EF82-97D1-8085-902821FA1D5F}"/>
              </a:ext>
            </a:extLst>
          </p:cNvPr>
          <p:cNvSpPr txBox="1"/>
          <p:nvPr/>
        </p:nvSpPr>
        <p:spPr>
          <a:xfrm>
            <a:off x="1706783" y="4810514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spc="300" dirty="0">
                <a:solidFill>
                  <a:schemeClr val="bg1"/>
                </a:solidFill>
              </a:rPr>
              <a:t>Candidate: Laiba Nadeem</a:t>
            </a:r>
          </a:p>
          <a:p>
            <a:r>
              <a:rPr lang="en-MY" sz="1600" spc="300" dirty="0">
                <a:solidFill>
                  <a:schemeClr val="bg1"/>
                </a:solidFill>
              </a:rPr>
              <a:t>Matric No: MCS241005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7E90E-A947-F2E4-F188-4C78E30FFB14}"/>
              </a:ext>
            </a:extLst>
          </p:cNvPr>
          <p:cNvSpPr txBox="1"/>
          <p:nvPr/>
        </p:nvSpPr>
        <p:spPr>
          <a:xfrm>
            <a:off x="1706783" y="3725704"/>
            <a:ext cx="699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rgbClr val="F0F6FC"/>
                </a:solidFill>
                <a:effectLst/>
                <a:latin typeface="+mj-lt"/>
              </a:rPr>
              <a:t>Cricket Data Scraping and Analysis for Robust Data-Driven Decisions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31FEC-C1AB-A4DF-DA31-FC4B7684A9DD}"/>
              </a:ext>
            </a:extLst>
          </p:cNvPr>
          <p:cNvSpPr txBox="1"/>
          <p:nvPr/>
        </p:nvSpPr>
        <p:spPr>
          <a:xfrm>
            <a:off x="1706783" y="2905656"/>
            <a:ext cx="7722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chemeClr val="bg1"/>
                </a:solidFill>
              </a:rPr>
              <a:t>UNIVERSITI TEKNOLOGI MALAYSIA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BF1DA-5BFF-1707-4D4A-FFFB821B0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83" y="1639658"/>
            <a:ext cx="2139445" cy="723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526A73A-E833-94D8-3B96-626DBBC27FC5}"/>
              </a:ext>
            </a:extLst>
          </p:cNvPr>
          <p:cNvGrpSpPr/>
          <p:nvPr/>
        </p:nvGrpSpPr>
        <p:grpSpPr>
          <a:xfrm>
            <a:off x="243682" y="3008152"/>
            <a:ext cx="838200" cy="841694"/>
            <a:chOff x="0" y="585597"/>
            <a:chExt cx="838200" cy="390908"/>
          </a:xfrm>
          <a:solidFill>
            <a:schemeClr val="bg1">
              <a:lumMod val="6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F9D891E-647D-0389-6628-4EE6EB7D852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D91420ED-5903-A743-073E-ED4B56F92DD2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0E858A-4845-23C9-B443-2E55F05FAEF2}"/>
              </a:ext>
            </a:extLst>
          </p:cNvPr>
          <p:cNvGrpSpPr/>
          <p:nvPr/>
        </p:nvGrpSpPr>
        <p:grpSpPr>
          <a:xfrm>
            <a:off x="0" y="3008153"/>
            <a:ext cx="838200" cy="841694"/>
            <a:chOff x="0" y="585597"/>
            <a:chExt cx="838200" cy="390908"/>
          </a:xfrm>
          <a:solidFill>
            <a:schemeClr val="bg1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E28CBC-C49B-EEF2-721E-8E91D122E2BA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51E1D26-9907-4A93-EEED-313B135BF054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B02FD5-EB1B-0B91-AD16-E933188FD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3" y="6383329"/>
            <a:ext cx="2525487" cy="1900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1AF99-4926-2858-7547-4E76321CA80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-46838" y="6448292"/>
            <a:ext cx="9713351" cy="3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40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15AB8-F7E6-227F-0D33-E5E76F2EB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855">
            <a:extLst>
              <a:ext uri="{FF2B5EF4-FFF2-40B4-BE49-F238E27FC236}">
                <a16:creationId xmlns:a16="http://schemas.microsoft.com/office/drawing/2014/main" id="{D4775FFB-FC30-48F3-FBBC-60E8C0B5EDD3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5" name="Shape 2855">
            <a:extLst>
              <a:ext uri="{FF2B5EF4-FFF2-40B4-BE49-F238E27FC236}">
                <a16:creationId xmlns:a16="http://schemas.microsoft.com/office/drawing/2014/main" id="{BD6776A9-DC98-BD52-FC41-5531C970F286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7A659E-1C2E-7209-72C2-A935F701D7F2}"/>
              </a:ext>
            </a:extLst>
          </p:cNvPr>
          <p:cNvSpPr txBox="1"/>
          <p:nvPr/>
        </p:nvSpPr>
        <p:spPr>
          <a:xfrm>
            <a:off x="3028101" y="3476013"/>
            <a:ext cx="6521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RESEARCH METHODOLOGY</a:t>
            </a: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59E59C06-E51F-A189-F360-B82D902E64FB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8EDDF11B-3BA1-F160-B241-59581E56645F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44098BAD-3BAD-9489-9F48-E7D3B6E55271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2DEDCA75-72F6-D3CC-A4A1-10BC0E3E1F0D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725C9B9B-7E68-0176-8A87-0F20C92F5E8E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1D6EF132-7D9E-F5FC-0D2D-91765395D805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344E0949-808D-2D8B-2907-E9E740359133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B98EDF16-1CD1-B8AA-2F0E-9432AC5D8723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B805EE2C-A163-FB94-D601-97F989062283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6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B4481-33EE-75FA-D462-3D07D4A4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50B05-BA8C-4D12-5B50-6E8C8A6E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C91C5C9-0FB9-2182-6CD3-6B0DCBA75F0D}"/>
              </a:ext>
            </a:extLst>
          </p:cNvPr>
          <p:cNvGrpSpPr/>
          <p:nvPr/>
        </p:nvGrpSpPr>
        <p:grpSpPr>
          <a:xfrm>
            <a:off x="858642" y="1534508"/>
            <a:ext cx="10211940" cy="2406231"/>
            <a:chOff x="657919" y="905680"/>
            <a:chExt cx="10211940" cy="2406231"/>
          </a:xfrm>
        </p:grpSpPr>
        <p:pic>
          <p:nvPicPr>
            <p:cNvPr id="16" name="Picture 15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547A3061-19A5-71EC-CB08-D4ACFF5E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3875" y="1225420"/>
              <a:ext cx="3275984" cy="65848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D77246-B592-0FA4-509F-EEAAB508463B}"/>
                </a:ext>
              </a:extLst>
            </p:cNvPr>
            <p:cNvGrpSpPr/>
            <p:nvPr/>
          </p:nvGrpSpPr>
          <p:grpSpPr>
            <a:xfrm>
              <a:off x="657919" y="905680"/>
              <a:ext cx="9894854" cy="2406231"/>
              <a:chOff x="657919" y="905680"/>
              <a:chExt cx="9894854" cy="240623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164E3E-BFCB-0BDC-202A-52573070EDC7}"/>
                  </a:ext>
                </a:extLst>
              </p:cNvPr>
              <p:cNvSpPr/>
              <p:nvPr/>
            </p:nvSpPr>
            <p:spPr>
              <a:xfrm>
                <a:off x="657919" y="2765501"/>
                <a:ext cx="1717289" cy="54641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Collection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9D3F5FE-0B72-CD9A-86F0-BC206B00C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187" y="1097257"/>
                <a:ext cx="1462751" cy="78664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4EF4A56-D393-AF63-1E0A-B2A3D7B3F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9728" y="1195307"/>
                <a:ext cx="1345067" cy="56273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31095E-F737-A99C-E2C9-F8C7315B2B56}"/>
                  </a:ext>
                </a:extLst>
              </p:cNvPr>
              <p:cNvSpPr/>
              <p:nvPr/>
            </p:nvSpPr>
            <p:spPr>
              <a:xfrm>
                <a:off x="4851839" y="2765501"/>
                <a:ext cx="1717289" cy="54641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Transformation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B169B26-4910-E5C5-D206-49FCE6D5FE68}"/>
                  </a:ext>
                </a:extLst>
              </p:cNvPr>
              <p:cNvCxnSpPr>
                <a:cxnSpLocks/>
                <a:stCxn id="6" idx="0"/>
                <a:endCxn id="7" idx="2"/>
              </p:cNvCxnSpPr>
              <p:nvPr/>
            </p:nvCxnSpPr>
            <p:spPr>
              <a:xfrm flipH="1" flipV="1">
                <a:off x="1516563" y="1883905"/>
                <a:ext cx="1" cy="8815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B590BD1-2456-1FDF-7E6F-1385B1C02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2500" y="905680"/>
                <a:ext cx="2255965" cy="1297966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83D6FF-9023-E207-55DA-6DFCB2552823}"/>
                  </a:ext>
                </a:extLst>
              </p:cNvPr>
              <p:cNvCxnSpPr>
                <a:stCxn id="9" idx="0"/>
              </p:cNvCxnSpPr>
              <p:nvPr/>
            </p:nvCxnSpPr>
            <p:spPr>
              <a:xfrm flipH="1" flipV="1">
                <a:off x="5710483" y="2231738"/>
                <a:ext cx="1" cy="5337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F4F4720-D4C4-7040-8D8D-2E4378AAFDCD}"/>
                  </a:ext>
                </a:extLst>
              </p:cNvPr>
              <p:cNvCxnSpPr>
                <a:cxnSpLocks/>
                <a:stCxn id="15" idx="3"/>
                <a:endCxn id="16" idx="1"/>
              </p:cNvCxnSpPr>
              <p:nvPr/>
            </p:nvCxnSpPr>
            <p:spPr>
              <a:xfrm>
                <a:off x="6838465" y="1554663"/>
                <a:ext cx="755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BA9EC2B-DCC7-657F-9C50-69C0079D9037}"/>
                  </a:ext>
                </a:extLst>
              </p:cNvPr>
              <p:cNvSpPr/>
              <p:nvPr/>
            </p:nvSpPr>
            <p:spPr>
              <a:xfrm>
                <a:off x="8835484" y="2765501"/>
                <a:ext cx="1717289" cy="54641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Cleaning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BFC4A4C-F74A-5DF7-DE1A-C0907DD95D64}"/>
                  </a:ext>
                </a:extLst>
              </p:cNvPr>
              <p:cNvCxnSpPr>
                <a:stCxn id="7" idx="3"/>
                <a:endCxn id="8" idx="1"/>
              </p:cNvCxnSpPr>
              <p:nvPr/>
            </p:nvCxnSpPr>
            <p:spPr>
              <a:xfrm flipV="1">
                <a:off x="2247938" y="1476673"/>
                <a:ext cx="611790" cy="139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6C627EE-13C4-D7EA-17BA-8105CC30B81B}"/>
                  </a:ext>
                </a:extLst>
              </p:cNvPr>
              <p:cNvCxnSpPr>
                <a:stCxn id="6" idx="3"/>
                <a:endCxn id="9" idx="1"/>
              </p:cNvCxnSpPr>
              <p:nvPr/>
            </p:nvCxnSpPr>
            <p:spPr>
              <a:xfrm>
                <a:off x="2375208" y="3038706"/>
                <a:ext cx="24766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5CDDC50-DDC8-8806-99D3-36D3198D89A9}"/>
                  </a:ext>
                </a:extLst>
              </p:cNvPr>
              <p:cNvCxnSpPr>
                <a:stCxn id="9" idx="3"/>
                <a:endCxn id="25" idx="1"/>
              </p:cNvCxnSpPr>
              <p:nvPr/>
            </p:nvCxnSpPr>
            <p:spPr>
              <a:xfrm>
                <a:off x="6569128" y="3038706"/>
                <a:ext cx="22663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3DB30C0-2562-0A88-520E-A7C2F34D2721}"/>
              </a:ext>
            </a:extLst>
          </p:cNvPr>
          <p:cNvSpPr/>
          <p:nvPr/>
        </p:nvSpPr>
        <p:spPr>
          <a:xfrm>
            <a:off x="151510" y="612858"/>
            <a:ext cx="2319453" cy="512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2BD85E-10C4-557C-207F-1E153EE903BE}"/>
              </a:ext>
            </a:extLst>
          </p:cNvPr>
          <p:cNvGrpSpPr/>
          <p:nvPr/>
        </p:nvGrpSpPr>
        <p:grpSpPr>
          <a:xfrm>
            <a:off x="680014" y="3940739"/>
            <a:ext cx="2074541" cy="2077807"/>
            <a:chOff x="680014" y="3940739"/>
            <a:chExt cx="2074541" cy="2077807"/>
          </a:xfrm>
        </p:grpSpPr>
        <p:sp>
          <p:nvSpPr>
            <p:cNvPr id="49" name="Alternate Process 48">
              <a:extLst>
                <a:ext uri="{FF2B5EF4-FFF2-40B4-BE49-F238E27FC236}">
                  <a16:creationId xmlns:a16="http://schemas.microsoft.com/office/drawing/2014/main" id="{F2D34E90-AEC4-BDEF-200E-9A57C646D3F1}"/>
                </a:ext>
              </a:extLst>
            </p:cNvPr>
            <p:cNvSpPr/>
            <p:nvPr/>
          </p:nvSpPr>
          <p:spPr>
            <a:xfrm>
              <a:off x="680014" y="4669249"/>
              <a:ext cx="2074541" cy="1349297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Collected data using Bright data web scrapper from ESPN Cricinfo website.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6F680B2-BC48-D8C2-79EE-2C2593F42435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1148576" y="3940739"/>
              <a:ext cx="5687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371DBC-0647-264A-9B32-D17E65501060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1717287" y="3940739"/>
              <a:ext cx="5464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D1D479-96B3-64E4-233D-33F2E26DF52E}"/>
              </a:ext>
            </a:extLst>
          </p:cNvPr>
          <p:cNvGrpSpPr/>
          <p:nvPr/>
        </p:nvGrpSpPr>
        <p:grpSpPr>
          <a:xfrm>
            <a:off x="4873934" y="3940739"/>
            <a:ext cx="2074541" cy="2077807"/>
            <a:chOff x="680014" y="3940739"/>
            <a:chExt cx="2074541" cy="2077807"/>
          </a:xfrm>
        </p:grpSpPr>
        <p:sp>
          <p:nvSpPr>
            <p:cNvPr id="56" name="Alternate Process 55">
              <a:extLst>
                <a:ext uri="{FF2B5EF4-FFF2-40B4-BE49-F238E27FC236}">
                  <a16:creationId xmlns:a16="http://schemas.microsoft.com/office/drawing/2014/main" id="{D4047BAD-90DF-C697-FECD-D05A74577E05}"/>
                </a:ext>
              </a:extLst>
            </p:cNvPr>
            <p:cNvSpPr/>
            <p:nvPr/>
          </p:nvSpPr>
          <p:spPr>
            <a:xfrm>
              <a:off x="680014" y="4669249"/>
              <a:ext cx="2074541" cy="1349297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collected from ESPN Cricinfo was in JSON format and was converted into CSV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F5861E3-1FDC-9D0D-D424-2A87DD392643}"/>
                </a:ext>
              </a:extLst>
            </p:cNvPr>
            <p:cNvCxnSpPr/>
            <p:nvPr/>
          </p:nvCxnSpPr>
          <p:spPr>
            <a:xfrm flipH="1">
              <a:off x="1148576" y="3940739"/>
              <a:ext cx="5687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AAF88A-6AC6-03A8-B995-28E69AB36E06}"/>
                </a:ext>
              </a:extLst>
            </p:cNvPr>
            <p:cNvCxnSpPr/>
            <p:nvPr/>
          </p:nvCxnSpPr>
          <p:spPr>
            <a:xfrm>
              <a:off x="1717287" y="3940739"/>
              <a:ext cx="5464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A65521-588E-EB1C-63EF-C0A84C326EEF}"/>
              </a:ext>
            </a:extLst>
          </p:cNvPr>
          <p:cNvGrpSpPr/>
          <p:nvPr/>
        </p:nvGrpSpPr>
        <p:grpSpPr>
          <a:xfrm>
            <a:off x="8857580" y="3940739"/>
            <a:ext cx="2074541" cy="2077807"/>
            <a:chOff x="680014" y="3940739"/>
            <a:chExt cx="2074541" cy="2077807"/>
          </a:xfrm>
        </p:grpSpPr>
        <p:sp>
          <p:nvSpPr>
            <p:cNvPr id="60" name="Alternate Process 59">
              <a:extLst>
                <a:ext uri="{FF2B5EF4-FFF2-40B4-BE49-F238E27FC236}">
                  <a16:creationId xmlns:a16="http://schemas.microsoft.com/office/drawing/2014/main" id="{DA04DD51-0E92-BB71-D0DA-131789D9F8A1}"/>
                </a:ext>
              </a:extLst>
            </p:cNvPr>
            <p:cNvSpPr/>
            <p:nvPr/>
          </p:nvSpPr>
          <p:spPr>
            <a:xfrm>
              <a:off x="680014" y="4669249"/>
              <a:ext cx="2074541" cy="1349297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Next step was data cleaning, looking for null values and handling them.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E5677EA-13AA-CBEC-35DB-77595C27781A}"/>
                </a:ext>
              </a:extLst>
            </p:cNvPr>
            <p:cNvCxnSpPr/>
            <p:nvPr/>
          </p:nvCxnSpPr>
          <p:spPr>
            <a:xfrm flipH="1">
              <a:off x="1148576" y="3940739"/>
              <a:ext cx="5687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447394-5239-1D01-047B-E3CE50A41536}"/>
                </a:ext>
              </a:extLst>
            </p:cNvPr>
            <p:cNvCxnSpPr/>
            <p:nvPr/>
          </p:nvCxnSpPr>
          <p:spPr>
            <a:xfrm>
              <a:off x="1717287" y="3940739"/>
              <a:ext cx="546411" cy="7285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C420-604B-F00D-7CB8-EE6AADCB9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855">
            <a:extLst>
              <a:ext uri="{FF2B5EF4-FFF2-40B4-BE49-F238E27FC236}">
                <a16:creationId xmlns:a16="http://schemas.microsoft.com/office/drawing/2014/main" id="{AB32E056-2D16-EC00-D494-C8AC52ABBC5E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5" name="Shape 2855">
            <a:extLst>
              <a:ext uri="{FF2B5EF4-FFF2-40B4-BE49-F238E27FC236}">
                <a16:creationId xmlns:a16="http://schemas.microsoft.com/office/drawing/2014/main" id="{779B59FB-89AD-96B1-DDFF-DC549806739B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DE377-CB0E-5B28-EB04-E3A96385FED8}"/>
              </a:ext>
            </a:extLst>
          </p:cNvPr>
          <p:cNvSpPr txBox="1"/>
          <p:nvPr/>
        </p:nvSpPr>
        <p:spPr>
          <a:xfrm>
            <a:off x="3443796" y="3458810"/>
            <a:ext cx="4432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INITIAL FINIDINGS</a:t>
            </a: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F1A2614A-67FA-4F30-DA9A-CD116E92C078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5EB8330B-62C9-310D-DEE4-6A1438747BC4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73712916-9734-7742-1CB0-E26074D958F2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F05CD917-D6D0-89A4-9832-FF92FE435082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5CC0BA6F-4D45-D37C-BDF7-E94DB57E9C7C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FA252476-2399-163C-A28F-D35BE9945C37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187EAA94-226F-E8C1-B5CD-D7CCE6135A7D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B3436BFC-4866-7D2A-F510-BB64063C25BB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6255947F-4B47-49BC-7823-823BFB143916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4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FA9A-24EB-FFEE-4A3A-4B59B7224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68EDD-3DCC-D154-E679-9D803D04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3EF005-5932-960F-0EA7-3292B5589BDD}"/>
              </a:ext>
            </a:extLst>
          </p:cNvPr>
          <p:cNvSpPr/>
          <p:nvPr/>
        </p:nvSpPr>
        <p:spPr>
          <a:xfrm>
            <a:off x="133815" y="568713"/>
            <a:ext cx="1984917" cy="5464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F997A-2216-8669-A230-E9180CAE13DF}"/>
              </a:ext>
            </a:extLst>
          </p:cNvPr>
          <p:cNvGrpSpPr/>
          <p:nvPr/>
        </p:nvGrpSpPr>
        <p:grpSpPr>
          <a:xfrm>
            <a:off x="541701" y="1502916"/>
            <a:ext cx="4863353" cy="1291034"/>
            <a:chOff x="541701" y="1812044"/>
            <a:chExt cx="4863353" cy="12910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E01E71-BCF9-4141-9B35-7FBC416E3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701" y="2272617"/>
              <a:ext cx="4863353" cy="83046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DE262C-278E-85F5-3A96-D851E3099C8B}"/>
                </a:ext>
              </a:extLst>
            </p:cNvPr>
            <p:cNvSpPr/>
            <p:nvPr/>
          </p:nvSpPr>
          <p:spPr>
            <a:xfrm>
              <a:off x="541701" y="1812044"/>
              <a:ext cx="1577031" cy="4156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Bowling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FA70F-CC1B-0344-4C52-438D2317AFF3}"/>
              </a:ext>
            </a:extLst>
          </p:cNvPr>
          <p:cNvGrpSpPr/>
          <p:nvPr/>
        </p:nvGrpSpPr>
        <p:grpSpPr>
          <a:xfrm>
            <a:off x="6685156" y="1459302"/>
            <a:ext cx="4417053" cy="1373702"/>
            <a:chOff x="6885878" y="1812044"/>
            <a:chExt cx="4417053" cy="1373702"/>
          </a:xfrm>
        </p:grpSpPr>
        <p:pic>
          <p:nvPicPr>
            <p:cNvPr id="5" name="Picture 4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D3A00F2A-0365-4C2B-E83C-D57955384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5878" y="2272617"/>
              <a:ext cx="4417053" cy="913129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254C5E-27BD-ACF1-ED92-268A00028C18}"/>
                </a:ext>
              </a:extLst>
            </p:cNvPr>
            <p:cNvSpPr/>
            <p:nvPr/>
          </p:nvSpPr>
          <p:spPr>
            <a:xfrm>
              <a:off x="6885878" y="1812044"/>
              <a:ext cx="1577031" cy="4156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Batting Data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E6F13D-5DAF-5628-C2B7-BCC800BA46CA}"/>
              </a:ext>
            </a:extLst>
          </p:cNvPr>
          <p:cNvGrpSpPr/>
          <p:nvPr/>
        </p:nvGrpSpPr>
        <p:grpSpPr>
          <a:xfrm>
            <a:off x="496597" y="3642317"/>
            <a:ext cx="4926368" cy="1319020"/>
            <a:chOff x="478686" y="3596424"/>
            <a:chExt cx="4926368" cy="1319020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990B05A-1877-568C-5859-C0B086912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686" y="4084983"/>
              <a:ext cx="4926368" cy="83046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9FD0969-CB9C-4CE3-53F4-742E43CCB71E}"/>
                </a:ext>
              </a:extLst>
            </p:cNvPr>
            <p:cNvSpPr/>
            <p:nvPr/>
          </p:nvSpPr>
          <p:spPr>
            <a:xfrm>
              <a:off x="541701" y="3596424"/>
              <a:ext cx="1577031" cy="4156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Players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A32A4C-29FF-DF19-524D-04769D168894}"/>
              </a:ext>
            </a:extLst>
          </p:cNvPr>
          <p:cNvGrpSpPr/>
          <p:nvPr/>
        </p:nvGrpSpPr>
        <p:grpSpPr>
          <a:xfrm>
            <a:off x="6685156" y="3535574"/>
            <a:ext cx="3429000" cy="1436321"/>
            <a:chOff x="6915834" y="3490872"/>
            <a:chExt cx="3429000" cy="1436321"/>
          </a:xfrm>
        </p:grpSpPr>
        <p:pic>
          <p:nvPicPr>
            <p:cNvPr id="7" name="Picture 6" descr="A screenshot of a sports game&#10;&#10;AI-generated content may be incorrect.">
              <a:extLst>
                <a:ext uri="{FF2B5EF4-FFF2-40B4-BE49-F238E27FC236}">
                  <a16:creationId xmlns:a16="http://schemas.microsoft.com/office/drawing/2014/main" id="{91C4C404-DFB7-19B2-F6D5-ABAAF557B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5834" y="4012120"/>
              <a:ext cx="3429000" cy="91507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BCB4B4-F381-9020-6043-24F78BEF712C}"/>
                </a:ext>
              </a:extLst>
            </p:cNvPr>
            <p:cNvSpPr/>
            <p:nvPr/>
          </p:nvSpPr>
          <p:spPr>
            <a:xfrm>
              <a:off x="6915834" y="3490872"/>
              <a:ext cx="1577031" cy="41569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Match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39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610AC-3458-8C42-994D-B31C6861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DFA1C12D-CF63-FDC6-2DE4-C6D1DF69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282" y="3662001"/>
            <a:ext cx="4682490" cy="2326005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5333D5-CA3D-BDFA-DDE1-FE52F1B0E59C}"/>
              </a:ext>
            </a:extLst>
          </p:cNvPr>
          <p:cNvSpPr/>
          <p:nvPr/>
        </p:nvSpPr>
        <p:spPr>
          <a:xfrm>
            <a:off x="5470130" y="3867011"/>
            <a:ext cx="1769588" cy="1821118"/>
          </a:xfrm>
          <a:prstGeom prst="round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C24E6E-6305-A080-C000-51D995FF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4" y="3647979"/>
            <a:ext cx="4086725" cy="22667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A651AF-530F-78C9-8C09-F15917E64883}"/>
              </a:ext>
            </a:extLst>
          </p:cNvPr>
          <p:cNvSpPr/>
          <p:nvPr/>
        </p:nvSpPr>
        <p:spPr>
          <a:xfrm>
            <a:off x="4059237" y="3870798"/>
            <a:ext cx="1769588" cy="1821118"/>
          </a:xfrm>
          <a:prstGeom prst="round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F7A6BBE-61F7-9613-A3CC-8518F8A327FC}"/>
              </a:ext>
            </a:extLst>
          </p:cNvPr>
          <p:cNvSpPr/>
          <p:nvPr/>
        </p:nvSpPr>
        <p:spPr>
          <a:xfrm>
            <a:off x="5710089" y="1284540"/>
            <a:ext cx="1769588" cy="1058695"/>
          </a:xfrm>
          <a:prstGeom prst="round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C0D3F8-31A3-85FD-18D2-E0FC52F0E2CC}"/>
              </a:ext>
            </a:extLst>
          </p:cNvPr>
          <p:cNvSpPr/>
          <p:nvPr/>
        </p:nvSpPr>
        <p:spPr>
          <a:xfrm>
            <a:off x="3866045" y="1278613"/>
            <a:ext cx="1769588" cy="1058695"/>
          </a:xfrm>
          <a:prstGeom prst="round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B891F-3340-FF27-B711-AC19EB336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347711-199D-472A-0C05-2CE3603AB82A}"/>
              </a:ext>
            </a:extLst>
          </p:cNvPr>
          <p:cNvSpPr/>
          <p:nvPr/>
        </p:nvSpPr>
        <p:spPr>
          <a:xfrm>
            <a:off x="133816" y="602166"/>
            <a:ext cx="2743200" cy="524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Insights from Data Analysis</a:t>
            </a:r>
          </a:p>
        </p:txBody>
      </p:sp>
      <p:pic>
        <p:nvPicPr>
          <p:cNvPr id="4" name="Picture 3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5383C312-3241-560D-E582-4530FA777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72" y="1166084"/>
            <a:ext cx="3269626" cy="238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19632-0030-1CD5-9B02-D95959492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60" y="1126273"/>
            <a:ext cx="3528096" cy="20608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8D08DF-402D-45E5-3D8F-B474D9ACB2BC}"/>
              </a:ext>
            </a:extLst>
          </p:cNvPr>
          <p:cNvSpPr/>
          <p:nvPr/>
        </p:nvSpPr>
        <p:spPr>
          <a:xfrm>
            <a:off x="4551949" y="1149619"/>
            <a:ext cx="2048109" cy="4666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01903-AE55-32DA-C076-8C3EF00C8AB6}"/>
              </a:ext>
            </a:extLst>
          </p:cNvPr>
          <p:cNvSpPr txBox="1"/>
          <p:nvPr/>
        </p:nvSpPr>
        <p:spPr>
          <a:xfrm>
            <a:off x="3912289" y="1346295"/>
            <a:ext cx="167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team with most wins was England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94112-0BD8-4499-5AD1-E7646942A7B8}"/>
              </a:ext>
            </a:extLst>
          </p:cNvPr>
          <p:cNvSpPr txBox="1"/>
          <p:nvPr/>
        </p:nvSpPr>
        <p:spPr>
          <a:xfrm>
            <a:off x="5767755" y="1339672"/>
            <a:ext cx="1642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Most T20’s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Were played in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Hobart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A6844-2A83-0F60-9A47-8D73BFCCA540}"/>
              </a:ext>
            </a:extLst>
          </p:cNvPr>
          <p:cNvSpPr txBox="1"/>
          <p:nvPr/>
        </p:nvSpPr>
        <p:spPr>
          <a:xfrm>
            <a:off x="4140041" y="3904194"/>
            <a:ext cx="1416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Ordered the batsmen </a:t>
            </a:r>
          </a:p>
          <a:p>
            <a:r>
              <a:rPr lang="en-US" dirty="0">
                <a:solidFill>
                  <a:schemeClr val="bg1"/>
                </a:solidFill>
              </a:rPr>
              <a:t>Based on Their </a:t>
            </a:r>
          </a:p>
          <a:p>
            <a:r>
              <a:rPr lang="en-US" dirty="0">
                <a:solidFill>
                  <a:schemeClr val="bg1"/>
                </a:solidFill>
              </a:rPr>
              <a:t>Calculated strike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A6E18-8549-3B01-2C68-DAF989ABE060}"/>
              </a:ext>
            </a:extLst>
          </p:cNvPr>
          <p:cNvSpPr txBox="1"/>
          <p:nvPr/>
        </p:nvSpPr>
        <p:spPr>
          <a:xfrm>
            <a:off x="5593722" y="3927503"/>
            <a:ext cx="14659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Ordered the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Bowlers 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Based on 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Their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Calculated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Economy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D599F-829D-0537-D0A5-F81E53840BAE}"/>
              </a:ext>
            </a:extLst>
          </p:cNvPr>
          <p:cNvSpPr txBox="1"/>
          <p:nvPr/>
        </p:nvSpPr>
        <p:spPr>
          <a:xfrm>
            <a:off x="4754192" y="2779048"/>
            <a:ext cx="1670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ANALYSES</a:t>
            </a:r>
          </a:p>
        </p:txBody>
      </p:sp>
    </p:spTree>
    <p:extLst>
      <p:ext uri="{BB962C8B-B14F-4D97-AF65-F5344CB8AC3E}">
        <p14:creationId xmlns:p14="http://schemas.microsoft.com/office/powerpoint/2010/main" val="3121573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C5EBE-C7AA-EA59-4887-2040E2C66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D87C0-61FC-6B51-6FCB-F880D7A70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E9965-69F5-CA50-0799-3A106C8211D8}"/>
              </a:ext>
            </a:extLst>
          </p:cNvPr>
          <p:cNvGrpSpPr/>
          <p:nvPr/>
        </p:nvGrpSpPr>
        <p:grpSpPr>
          <a:xfrm>
            <a:off x="315689" y="942278"/>
            <a:ext cx="5683668" cy="2191215"/>
            <a:chOff x="159571" y="1047084"/>
            <a:chExt cx="7122175" cy="248672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C1040D-D80B-4B5E-5462-16A20036F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71" y="1151890"/>
              <a:ext cx="3933190" cy="227711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273571-CDAA-1A85-4E85-5F372DF48A92}"/>
                </a:ext>
              </a:extLst>
            </p:cNvPr>
            <p:cNvGrpSpPr/>
            <p:nvPr/>
          </p:nvGrpSpPr>
          <p:grpSpPr>
            <a:xfrm>
              <a:off x="4728118" y="1047084"/>
              <a:ext cx="2553628" cy="2486722"/>
              <a:chOff x="4326674" y="1516566"/>
              <a:chExt cx="2553628" cy="248672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3105C46-C4B8-B3B0-FD8F-67D3A6F59544}"/>
                  </a:ext>
                </a:extLst>
              </p:cNvPr>
              <p:cNvSpPr/>
              <p:nvPr/>
            </p:nvSpPr>
            <p:spPr>
              <a:xfrm>
                <a:off x="4326674" y="1516566"/>
                <a:ext cx="2553628" cy="248672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E7CCF-2EC3-2501-8694-A3B7AF9C0606}"/>
                  </a:ext>
                </a:extLst>
              </p:cNvPr>
              <p:cNvSpPr txBox="1"/>
              <p:nvPr/>
            </p:nvSpPr>
            <p:spPr>
              <a:xfrm>
                <a:off x="4376854" y="1636542"/>
                <a:ext cx="2453268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bg1"/>
                    </a:solidFill>
                  </a:rPr>
                  <a:t>Strong Positive Correlation</a:t>
                </a:r>
                <a:r>
                  <a:rPr lang="en-US" sz="1200" dirty="0">
                    <a:solidFill>
                      <a:schemeClr val="bg1"/>
                    </a:solidFill>
                  </a:rPr>
                  <a:t> – More balls faced generally lead to higher runs.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4s and 6s Correlation</a:t>
                </a:r>
                <a:r>
                  <a:rPr lang="en-US" sz="1200" dirty="0">
                    <a:solidFill>
                      <a:schemeClr val="bg1"/>
                    </a:solidFill>
                  </a:rPr>
                  <a:t> – Boundaries slightly impact total runs, indicating risk-taking. Strike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 Rate (SR)</a:t>
                </a:r>
                <a:r>
                  <a:rPr lang="en-US" sz="1200" dirty="0">
                    <a:solidFill>
                      <a:schemeClr val="bg1"/>
                    </a:solidFill>
                  </a:rPr>
                  <a:t> – Higher SR means quicker scoring; influenced more by boundaries than balls faced.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E7FF31-AD41-9253-A590-B1C8F5B7DDA8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4092761" y="1416205"/>
              <a:ext cx="646507" cy="8742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5244BAC-0A72-B6FD-F765-004DF9E492BC}"/>
                </a:ext>
              </a:extLst>
            </p:cNvPr>
            <p:cNvCxnSpPr>
              <a:stCxn id="2" idx="3"/>
            </p:cNvCxnSpPr>
            <p:nvPr/>
          </p:nvCxnSpPr>
          <p:spPr>
            <a:xfrm>
              <a:off x="4092761" y="2290445"/>
              <a:ext cx="635357" cy="8653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754D82-0921-9963-A4E5-01DAFF03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3" y="3816860"/>
            <a:ext cx="3138781" cy="189939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4D9FA1-8A97-6641-6B61-481392D15179}"/>
              </a:ext>
            </a:extLst>
          </p:cNvPr>
          <p:cNvSpPr/>
          <p:nvPr/>
        </p:nvSpPr>
        <p:spPr>
          <a:xfrm>
            <a:off x="3970398" y="3724508"/>
            <a:ext cx="2037857" cy="21912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1" dirty="0"/>
              <a:t>Outliers Detected</a:t>
            </a:r>
            <a:r>
              <a:rPr lang="en-US" sz="1400" dirty="0"/>
              <a:t> – A few innings had very high scores, skewing the data right. Skewed</a:t>
            </a:r>
            <a:r>
              <a:rPr lang="en-US" sz="1400" b="1" dirty="0"/>
              <a:t> Distribution</a:t>
            </a:r>
            <a:r>
              <a:rPr lang="en-US" sz="1400" dirty="0"/>
              <a:t> – Most scores are low, with fewer high-scoring performances.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1A1A76-3526-F241-3582-33DAF371AC99}"/>
              </a:ext>
            </a:extLst>
          </p:cNvPr>
          <p:cNvCxnSpPr>
            <a:stCxn id="12" idx="3"/>
          </p:cNvCxnSpPr>
          <p:nvPr/>
        </p:nvCxnSpPr>
        <p:spPr>
          <a:xfrm flipV="1">
            <a:off x="3317944" y="4170556"/>
            <a:ext cx="643556" cy="5960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77E3B9-0884-6584-C81F-6835642A04DE}"/>
              </a:ext>
            </a:extLst>
          </p:cNvPr>
          <p:cNvCxnSpPr>
            <a:stCxn id="12" idx="3"/>
          </p:cNvCxnSpPr>
          <p:nvPr/>
        </p:nvCxnSpPr>
        <p:spPr>
          <a:xfrm>
            <a:off x="3317944" y="4766557"/>
            <a:ext cx="643556" cy="6975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772C555-2E49-DBD8-DD4F-9C4E76F5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23" y="942278"/>
            <a:ext cx="3149496" cy="196819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C5444A1-2D2B-71B3-CF48-981095C8AD14}"/>
              </a:ext>
            </a:extLst>
          </p:cNvPr>
          <p:cNvSpPr/>
          <p:nvPr/>
        </p:nvSpPr>
        <p:spPr>
          <a:xfrm>
            <a:off x="10069551" y="1034629"/>
            <a:ext cx="1583473" cy="16429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Low Economy Clusters</a:t>
            </a:r>
            <a:r>
              <a:rPr lang="en-US" sz="1400" dirty="0"/>
              <a:t> – Most bowlers have a low economy rate, but a few have very high rates.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BBF5ED-A3B9-A4DC-E951-4F212BC8212B}"/>
              </a:ext>
            </a:extLst>
          </p:cNvPr>
          <p:cNvCxnSpPr>
            <a:stCxn id="19" idx="3"/>
          </p:cNvCxnSpPr>
          <p:nvPr/>
        </p:nvCxnSpPr>
        <p:spPr>
          <a:xfrm flipV="1">
            <a:off x="9312119" y="1267535"/>
            <a:ext cx="757432" cy="6588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9B54EE-5D9D-D114-CA97-9C9C01A92E83}"/>
              </a:ext>
            </a:extLst>
          </p:cNvPr>
          <p:cNvCxnSpPr>
            <a:stCxn id="19" idx="3"/>
          </p:cNvCxnSpPr>
          <p:nvPr/>
        </p:nvCxnSpPr>
        <p:spPr>
          <a:xfrm>
            <a:off x="9312119" y="1926373"/>
            <a:ext cx="757432" cy="6049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17FFA8-99AA-EFFB-788E-E9A1BF53A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170" y="3564904"/>
            <a:ext cx="3174949" cy="2690093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0461433-155B-5A5A-1D6A-DD768DC9BA44}"/>
              </a:ext>
            </a:extLst>
          </p:cNvPr>
          <p:cNvSpPr/>
          <p:nvPr/>
        </p:nvSpPr>
        <p:spPr>
          <a:xfrm>
            <a:off x="9712711" y="3377534"/>
            <a:ext cx="2297152" cy="30648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b="1" dirty="0"/>
              <a:t>Histograms (Diagonal Plots)</a:t>
            </a:r>
            <a:r>
              <a:rPr lang="en-US" sz="1200" dirty="0"/>
              <a:t> – Show individual metric distribution; most innings have low scores, with a few high-scoring outliers. Runs</a:t>
            </a:r>
            <a:r>
              <a:rPr lang="en-US" sz="1200" b="1" dirty="0"/>
              <a:t> vs Balls</a:t>
            </a:r>
            <a:r>
              <a:rPr lang="en-US" sz="1200" dirty="0"/>
              <a:t> – More balls faced generally lead to higher runs. Runs</a:t>
            </a:r>
            <a:r>
              <a:rPr lang="en-US" sz="1200" b="1" dirty="0"/>
              <a:t> vs 4s &amp; 6s</a:t>
            </a:r>
            <a:r>
              <a:rPr lang="en-US" sz="1200" dirty="0"/>
              <a:t> – More boundaries slightly increase total runs. Strike</a:t>
            </a:r>
            <a:r>
              <a:rPr lang="en-US" sz="1200" b="1" dirty="0"/>
              <a:t> Rate vs Balls</a:t>
            </a:r>
            <a:r>
              <a:rPr lang="en-US" sz="1200" dirty="0"/>
              <a:t> – Strike rate depends more on scoring patterns than just balls faced. Clustering – Most players score low; few outliers have high scores, indicating risk-taking.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C47122-8627-45B8-0CD3-F687AA027CD5}"/>
              </a:ext>
            </a:extLst>
          </p:cNvPr>
          <p:cNvCxnSpPr>
            <a:stCxn id="25" idx="3"/>
          </p:cNvCxnSpPr>
          <p:nvPr/>
        </p:nvCxnSpPr>
        <p:spPr>
          <a:xfrm flipV="1">
            <a:off x="9312119" y="3816860"/>
            <a:ext cx="400592" cy="10930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BCBED5-B03D-D2E5-44CB-74F0C0003024}"/>
              </a:ext>
            </a:extLst>
          </p:cNvPr>
          <p:cNvCxnSpPr>
            <a:stCxn id="25" idx="3"/>
          </p:cNvCxnSpPr>
          <p:nvPr/>
        </p:nvCxnSpPr>
        <p:spPr>
          <a:xfrm>
            <a:off x="9312119" y="4909951"/>
            <a:ext cx="400592" cy="11555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38A25-D80D-92E3-AD7C-4183C5DC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855">
            <a:extLst>
              <a:ext uri="{FF2B5EF4-FFF2-40B4-BE49-F238E27FC236}">
                <a16:creationId xmlns:a16="http://schemas.microsoft.com/office/drawing/2014/main" id="{6C4B9502-666D-3A1D-57F9-3FD45C7EAD11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5" name="Shape 2855">
            <a:extLst>
              <a:ext uri="{FF2B5EF4-FFF2-40B4-BE49-F238E27FC236}">
                <a16:creationId xmlns:a16="http://schemas.microsoft.com/office/drawing/2014/main" id="{CCB5F559-DBB4-5B4A-A11A-2AE109DFF0BD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F6DF69-CB56-861C-40C4-5CC82DBEE80B}"/>
              </a:ext>
            </a:extLst>
          </p:cNvPr>
          <p:cNvSpPr txBox="1"/>
          <p:nvPr/>
        </p:nvSpPr>
        <p:spPr>
          <a:xfrm>
            <a:off x="3264142" y="3280026"/>
            <a:ext cx="4489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28E3C72A-1ABD-EF7C-CD74-17AA868CE3D0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BF151EBF-19FC-4342-59BD-BC1DAD8298E3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C56051EC-A45B-BC86-BCDB-FB77E9DBB46E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E99A1190-6B8D-D645-1A56-D3DAFE8EF57A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C410B6AA-B770-336F-5F38-2F957D47EEA4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243AB166-FC56-591D-754D-2F321DA8F4C6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D80CEB2B-6910-8A8D-3BCC-764723B35A0F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75CF5C31-3271-2EEF-80D3-45ACB3DEDAA9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99A17AD7-473B-A674-0463-332DE77D144C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9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228A6-7CE2-ED40-4BA6-6CED1A2C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2" y="796685"/>
            <a:ext cx="5613400" cy="311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08A06-E352-45D6-A929-AB1D8CF9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685"/>
            <a:ext cx="5575300" cy="5257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831A17-B1FE-8006-CB77-2113721C8524}"/>
              </a:ext>
            </a:extLst>
          </p:cNvPr>
          <p:cNvSpPr/>
          <p:nvPr/>
        </p:nvSpPr>
        <p:spPr>
          <a:xfrm>
            <a:off x="236512" y="4047893"/>
            <a:ext cx="5575300" cy="22748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WORK:</a:t>
            </a:r>
          </a:p>
          <a:p>
            <a:pPr algn="ctr"/>
            <a:r>
              <a:rPr lang="en-US" dirty="0"/>
              <a:t>Using power BI DAX queries and Formulas to develop a dashboard that would give and predict teams on the given demands and requirement of certain match and grounds and against certain team. </a:t>
            </a:r>
          </a:p>
        </p:txBody>
      </p:sp>
    </p:spTree>
    <p:extLst>
      <p:ext uri="{BB962C8B-B14F-4D97-AF65-F5344CB8AC3E}">
        <p14:creationId xmlns:p14="http://schemas.microsoft.com/office/powerpoint/2010/main" val="79320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820F6-6C26-1EBF-5C42-FA03DE41E161}"/>
              </a:ext>
            </a:extLst>
          </p:cNvPr>
          <p:cNvSpPr txBox="1"/>
          <p:nvPr/>
        </p:nvSpPr>
        <p:spPr bwMode="auto">
          <a:xfrm>
            <a:off x="3647115" y="2649752"/>
            <a:ext cx="4706938" cy="10156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1C89C-415D-8541-332A-2F542D81F044}"/>
              </a:ext>
            </a:extLst>
          </p:cNvPr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6870D-2DAD-C7DB-DE9D-5E9D14D472AB}"/>
              </a:ext>
            </a:extLst>
          </p:cNvPr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CA6BC94-EC3A-003F-BBFA-332A294D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3D63C-4E6A-702C-8FFD-729BB391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9B19F7-B624-3ABA-C567-5166FD20AAE7}"/>
              </a:ext>
            </a:extLst>
          </p:cNvPr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D2869D3-FA80-AF09-B200-6780D06BD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2E0A07B-CE26-AFAB-9272-1F467B6A0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1DB2CC-6680-AB58-44EA-DF265753FC9C}"/>
              </a:ext>
            </a:extLst>
          </p:cNvPr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25" name="Shape 2865">
            <a:extLst>
              <a:ext uri="{FF2B5EF4-FFF2-40B4-BE49-F238E27FC236}">
                <a16:creationId xmlns:a16="http://schemas.microsoft.com/office/drawing/2014/main" id="{123F8921-49CA-90DB-32D1-C5AA4C985D01}"/>
              </a:ext>
            </a:extLst>
          </p:cNvPr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6" name="Shape 2861">
            <a:extLst>
              <a:ext uri="{FF2B5EF4-FFF2-40B4-BE49-F238E27FC236}">
                <a16:creationId xmlns:a16="http://schemas.microsoft.com/office/drawing/2014/main" id="{1380BA52-67A1-3ED5-42D9-2A461EBA05A8}"/>
              </a:ext>
            </a:extLst>
          </p:cNvPr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0F175F-7AF7-89EA-112A-720572D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BE6196-BF2A-FEBF-C038-9FC0BED4A868}"/>
              </a:ext>
            </a:extLst>
          </p:cNvPr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08DA86B-1F79-234F-1249-1C05AE9E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12CF-61BE-A88B-76FD-2E1C6A88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09630" y="504307"/>
            <a:ext cx="10515600" cy="834763"/>
          </a:xfrm>
        </p:spPr>
        <p:txBody>
          <a:bodyPr>
            <a:normAutofit fontScale="90000"/>
          </a:bodyPr>
          <a:lstStyle/>
          <a:p>
            <a:r>
              <a:rPr lang="en-US" dirty="0"/>
              <a:t>Presentation Content</a:t>
            </a:r>
            <a:b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96A5E9-D1D7-1B6A-1F6D-2DD218B7F8EA}"/>
              </a:ext>
            </a:extLst>
          </p:cNvPr>
          <p:cNvSpPr/>
          <p:nvPr/>
        </p:nvSpPr>
        <p:spPr>
          <a:xfrm>
            <a:off x="1147811" y="3156581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9EC7268-198F-4198-ED76-F584F8A57F91}"/>
              </a:ext>
            </a:extLst>
          </p:cNvPr>
          <p:cNvSpPr/>
          <p:nvPr/>
        </p:nvSpPr>
        <p:spPr>
          <a:xfrm>
            <a:off x="1148657" y="315742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E66C27-26BE-8220-1444-2F5AE022FD7A}"/>
              </a:ext>
            </a:extLst>
          </p:cNvPr>
          <p:cNvSpPr/>
          <p:nvPr/>
        </p:nvSpPr>
        <p:spPr>
          <a:xfrm>
            <a:off x="2767991" y="3156581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FB03390-1EE2-2FF5-8113-4D27447F4BCB}"/>
              </a:ext>
            </a:extLst>
          </p:cNvPr>
          <p:cNvSpPr/>
          <p:nvPr/>
        </p:nvSpPr>
        <p:spPr>
          <a:xfrm rot="10800000">
            <a:off x="2768837" y="315742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671923-7E68-E5AF-2198-A5E608A7C74A}"/>
              </a:ext>
            </a:extLst>
          </p:cNvPr>
          <p:cNvSpPr/>
          <p:nvPr/>
        </p:nvSpPr>
        <p:spPr>
          <a:xfrm>
            <a:off x="4387473" y="3156581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AA26EA-D518-CCE7-8C1B-072B9D8573FF}"/>
              </a:ext>
            </a:extLst>
          </p:cNvPr>
          <p:cNvSpPr/>
          <p:nvPr/>
        </p:nvSpPr>
        <p:spPr>
          <a:xfrm>
            <a:off x="4388319" y="315742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B93935-6EDA-4AB8-A6A8-3AED86CCE6E5}"/>
              </a:ext>
            </a:extLst>
          </p:cNvPr>
          <p:cNvSpPr/>
          <p:nvPr/>
        </p:nvSpPr>
        <p:spPr>
          <a:xfrm>
            <a:off x="6007653" y="3156581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2FBDB2D-AC1E-5044-2C81-3ED22987F3FD}"/>
              </a:ext>
            </a:extLst>
          </p:cNvPr>
          <p:cNvSpPr/>
          <p:nvPr/>
        </p:nvSpPr>
        <p:spPr>
          <a:xfrm rot="10800000">
            <a:off x="6008499" y="3157427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54BC50-2A82-DA59-5E45-9C40CF380B2F}"/>
              </a:ext>
            </a:extLst>
          </p:cNvPr>
          <p:cNvSpPr/>
          <p:nvPr/>
        </p:nvSpPr>
        <p:spPr>
          <a:xfrm>
            <a:off x="1801082" y="3018011"/>
            <a:ext cx="313638" cy="3136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B7FB6F-B777-4C1D-9D06-166BFD33D92C}"/>
              </a:ext>
            </a:extLst>
          </p:cNvPr>
          <p:cNvSpPr/>
          <p:nvPr/>
        </p:nvSpPr>
        <p:spPr>
          <a:xfrm>
            <a:off x="3419583" y="4611392"/>
            <a:ext cx="313638" cy="313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0EF7A0-5A6E-BAA6-546E-1AFBE6AE02B4}"/>
              </a:ext>
            </a:extLst>
          </p:cNvPr>
          <p:cNvSpPr/>
          <p:nvPr/>
        </p:nvSpPr>
        <p:spPr>
          <a:xfrm>
            <a:off x="5023470" y="3017399"/>
            <a:ext cx="313638" cy="3136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C17EA8-C106-FEFA-0544-751ECEE88C7B}"/>
              </a:ext>
            </a:extLst>
          </p:cNvPr>
          <p:cNvSpPr/>
          <p:nvPr/>
        </p:nvSpPr>
        <p:spPr>
          <a:xfrm>
            <a:off x="6659232" y="4619519"/>
            <a:ext cx="313638" cy="31363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B36276-F9FD-ADA2-1985-72493E772D6E}"/>
              </a:ext>
            </a:extLst>
          </p:cNvPr>
          <p:cNvSpPr txBox="1"/>
          <p:nvPr/>
        </p:nvSpPr>
        <p:spPr>
          <a:xfrm>
            <a:off x="1201475" y="2469258"/>
            <a:ext cx="1512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Introduction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A5631-73CA-C88D-BA6A-383F3BC646BC}"/>
              </a:ext>
            </a:extLst>
          </p:cNvPr>
          <p:cNvSpPr txBox="1"/>
          <p:nvPr/>
        </p:nvSpPr>
        <p:spPr>
          <a:xfrm>
            <a:off x="2628279" y="5068649"/>
            <a:ext cx="2055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Literature Review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6ED008-6377-CC13-74A9-180F8ABA19C7}"/>
              </a:ext>
            </a:extLst>
          </p:cNvPr>
          <p:cNvSpPr txBox="1"/>
          <p:nvPr/>
        </p:nvSpPr>
        <p:spPr>
          <a:xfrm>
            <a:off x="3862502" y="2454650"/>
            <a:ext cx="2640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Research Methodology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81630C-3AFC-B957-530F-26497F39D76B}"/>
              </a:ext>
            </a:extLst>
          </p:cNvPr>
          <p:cNvSpPr txBox="1"/>
          <p:nvPr/>
        </p:nvSpPr>
        <p:spPr>
          <a:xfrm>
            <a:off x="5964773" y="5068649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Initial Findings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DDE96C-C2E5-7FF4-271A-DCD89DD27AE9}"/>
              </a:ext>
            </a:extLst>
          </p:cNvPr>
          <p:cNvCxnSpPr/>
          <p:nvPr/>
        </p:nvCxnSpPr>
        <p:spPr>
          <a:xfrm>
            <a:off x="8251200" y="2058677"/>
            <a:ext cx="0" cy="425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CCD071-8CCC-ADDD-E145-7EBC6D55732F}"/>
              </a:ext>
            </a:extLst>
          </p:cNvPr>
          <p:cNvSpPr txBox="1"/>
          <p:nvPr/>
        </p:nvSpPr>
        <p:spPr>
          <a:xfrm>
            <a:off x="421887" y="975000"/>
            <a:ext cx="7363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solidFill>
                  <a:srgbClr val="6C1D35"/>
                </a:solidFill>
                <a:effectLst/>
                <a:latin typeface="-apple-system"/>
              </a:rPr>
              <a:t>Cricket Data Scraping and Analysis for Robust Data-Driven Decisions</a:t>
            </a:r>
          </a:p>
          <a:p>
            <a:endParaRPr lang="en-US" sz="2000" dirty="0">
              <a:solidFill>
                <a:srgbClr val="6C1D35"/>
              </a:solidFill>
            </a:endParaRPr>
          </a:p>
        </p:txBody>
      </p:sp>
      <p:sp>
        <p:nvSpPr>
          <p:cNvPr id="18" name="Google Shape;8710;p63">
            <a:extLst>
              <a:ext uri="{FF2B5EF4-FFF2-40B4-BE49-F238E27FC236}">
                <a16:creationId xmlns:a16="http://schemas.microsoft.com/office/drawing/2014/main" id="{2027850D-26B2-D8D9-60D5-0CECA57BF4F4}"/>
              </a:ext>
            </a:extLst>
          </p:cNvPr>
          <p:cNvSpPr/>
          <p:nvPr/>
        </p:nvSpPr>
        <p:spPr>
          <a:xfrm>
            <a:off x="1603557" y="3622256"/>
            <a:ext cx="696397" cy="700294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6C1D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9" name="Google Shape;8733;p63">
            <a:extLst>
              <a:ext uri="{FF2B5EF4-FFF2-40B4-BE49-F238E27FC236}">
                <a16:creationId xmlns:a16="http://schemas.microsoft.com/office/drawing/2014/main" id="{952D49B6-9AAB-EF3A-B051-1AF1366D5979}"/>
              </a:ext>
            </a:extLst>
          </p:cNvPr>
          <p:cNvGrpSpPr/>
          <p:nvPr/>
        </p:nvGrpSpPr>
        <p:grpSpPr>
          <a:xfrm>
            <a:off x="3327084" y="3651289"/>
            <a:ext cx="592276" cy="536383"/>
            <a:chOff x="-31094350" y="3194000"/>
            <a:chExt cx="292225" cy="291650"/>
          </a:xfrm>
          <a:solidFill>
            <a:srgbClr val="9B2D1F"/>
          </a:solidFill>
        </p:grpSpPr>
        <p:sp>
          <p:nvSpPr>
            <p:cNvPr id="20" name="Google Shape;8734;p63">
              <a:extLst>
                <a:ext uri="{FF2B5EF4-FFF2-40B4-BE49-F238E27FC236}">
                  <a16:creationId xmlns:a16="http://schemas.microsoft.com/office/drawing/2014/main" id="{287F3895-DF41-A11F-5E23-1C4CECDFFDCD}"/>
                </a:ext>
              </a:extLst>
            </p:cNvPr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Google Shape;8735;p63">
              <a:extLst>
                <a:ext uri="{FF2B5EF4-FFF2-40B4-BE49-F238E27FC236}">
                  <a16:creationId xmlns:a16="http://schemas.microsoft.com/office/drawing/2014/main" id="{6BDEB5C0-8964-3BC1-F9A0-0262C7EF7263}"/>
                </a:ext>
              </a:extLst>
            </p:cNvPr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Google Shape;8736;p63">
              <a:extLst>
                <a:ext uri="{FF2B5EF4-FFF2-40B4-BE49-F238E27FC236}">
                  <a16:creationId xmlns:a16="http://schemas.microsoft.com/office/drawing/2014/main" id="{16CB5F71-2CAA-7548-C0C2-5F787607BFB1}"/>
                </a:ext>
              </a:extLst>
            </p:cNvPr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Google Shape;8737;p63">
              <a:extLst>
                <a:ext uri="{FF2B5EF4-FFF2-40B4-BE49-F238E27FC236}">
                  <a16:creationId xmlns:a16="http://schemas.microsoft.com/office/drawing/2014/main" id="{240D53D7-C8BA-3C06-9C92-8E340C118573}"/>
                </a:ext>
              </a:extLst>
            </p:cNvPr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Google Shape;8738;p63">
              <a:extLst>
                <a:ext uri="{FF2B5EF4-FFF2-40B4-BE49-F238E27FC236}">
                  <a16:creationId xmlns:a16="http://schemas.microsoft.com/office/drawing/2014/main" id="{CF51ECB7-AEDC-7ABB-E676-0194F7E3D95A}"/>
                </a:ext>
              </a:extLst>
            </p:cNvPr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2" name="Google Shape;8739;p63">
              <a:extLst>
                <a:ext uri="{FF2B5EF4-FFF2-40B4-BE49-F238E27FC236}">
                  <a16:creationId xmlns:a16="http://schemas.microsoft.com/office/drawing/2014/main" id="{9EC9291D-6884-A5B8-3D61-96E9D31AB785}"/>
                </a:ext>
              </a:extLst>
            </p:cNvPr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4" name="Google Shape;8740;p63">
              <a:extLst>
                <a:ext uri="{FF2B5EF4-FFF2-40B4-BE49-F238E27FC236}">
                  <a16:creationId xmlns:a16="http://schemas.microsoft.com/office/drawing/2014/main" id="{F089470B-8853-18DE-FCFE-B743E356CD9E}"/>
                </a:ext>
              </a:extLst>
            </p:cNvPr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Google Shape;8741;p63">
              <a:extLst>
                <a:ext uri="{FF2B5EF4-FFF2-40B4-BE49-F238E27FC236}">
                  <a16:creationId xmlns:a16="http://schemas.microsoft.com/office/drawing/2014/main" id="{C6C57579-58AC-F1B3-D13E-59C385744791}"/>
                </a:ext>
              </a:extLst>
            </p:cNvPr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6" name="Google Shape;7972;p61">
            <a:extLst>
              <a:ext uri="{FF2B5EF4-FFF2-40B4-BE49-F238E27FC236}">
                <a16:creationId xmlns:a16="http://schemas.microsoft.com/office/drawing/2014/main" id="{906F48CB-649E-956C-1641-1AB8780F014D}"/>
              </a:ext>
            </a:extLst>
          </p:cNvPr>
          <p:cNvGrpSpPr/>
          <p:nvPr/>
        </p:nvGrpSpPr>
        <p:grpSpPr>
          <a:xfrm>
            <a:off x="6526913" y="3702272"/>
            <a:ext cx="521369" cy="524626"/>
            <a:chOff x="-47524975" y="3569100"/>
            <a:chExt cx="300875" cy="299925"/>
          </a:xfrm>
          <a:solidFill>
            <a:srgbClr val="966251"/>
          </a:solidFill>
        </p:grpSpPr>
        <p:sp>
          <p:nvSpPr>
            <p:cNvPr id="57" name="Google Shape;7973;p61">
              <a:extLst>
                <a:ext uri="{FF2B5EF4-FFF2-40B4-BE49-F238E27FC236}">
                  <a16:creationId xmlns:a16="http://schemas.microsoft.com/office/drawing/2014/main" id="{F6CA4176-9E57-4513-3195-7F88A19301E9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7974;p61">
              <a:extLst>
                <a:ext uri="{FF2B5EF4-FFF2-40B4-BE49-F238E27FC236}">
                  <a16:creationId xmlns:a16="http://schemas.microsoft.com/office/drawing/2014/main" id="{B5323533-01B8-582C-266A-CB14F885B75F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7975;p61">
              <a:extLst>
                <a:ext uri="{FF2B5EF4-FFF2-40B4-BE49-F238E27FC236}">
                  <a16:creationId xmlns:a16="http://schemas.microsoft.com/office/drawing/2014/main" id="{072D0F09-B24D-E0FE-8ED1-F198EA98DFEE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7976;p61">
              <a:extLst>
                <a:ext uri="{FF2B5EF4-FFF2-40B4-BE49-F238E27FC236}">
                  <a16:creationId xmlns:a16="http://schemas.microsoft.com/office/drawing/2014/main" id="{B9E5830A-5212-0BE5-DCB4-8EB708A4ACE5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7977;p61">
              <a:extLst>
                <a:ext uri="{FF2B5EF4-FFF2-40B4-BE49-F238E27FC236}">
                  <a16:creationId xmlns:a16="http://schemas.microsoft.com/office/drawing/2014/main" id="{0005FE37-6A3D-5163-01F9-4D3074CA4309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2" name="Google Shape;7746;p61">
            <a:extLst>
              <a:ext uri="{FF2B5EF4-FFF2-40B4-BE49-F238E27FC236}">
                <a16:creationId xmlns:a16="http://schemas.microsoft.com/office/drawing/2014/main" id="{FBE8165A-BA14-1EC7-EC86-E3E9580D6D20}"/>
              </a:ext>
            </a:extLst>
          </p:cNvPr>
          <p:cNvGrpSpPr/>
          <p:nvPr/>
        </p:nvGrpSpPr>
        <p:grpSpPr>
          <a:xfrm>
            <a:off x="4880298" y="3691699"/>
            <a:ext cx="578765" cy="512391"/>
            <a:chOff x="-50503000" y="3921175"/>
            <a:chExt cx="300900" cy="299325"/>
          </a:xfrm>
          <a:solidFill>
            <a:srgbClr val="A28E69"/>
          </a:solidFill>
        </p:grpSpPr>
        <p:sp>
          <p:nvSpPr>
            <p:cNvPr id="63" name="Google Shape;7747;p61">
              <a:extLst>
                <a:ext uri="{FF2B5EF4-FFF2-40B4-BE49-F238E27FC236}">
                  <a16:creationId xmlns:a16="http://schemas.microsoft.com/office/drawing/2014/main" id="{89E53B33-78DE-D9C3-7C24-82275CC4E362}"/>
                </a:ext>
              </a:extLst>
            </p:cNvPr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7748;p61">
              <a:extLst>
                <a:ext uri="{FF2B5EF4-FFF2-40B4-BE49-F238E27FC236}">
                  <a16:creationId xmlns:a16="http://schemas.microsoft.com/office/drawing/2014/main" id="{DF9B0359-A00B-9347-7CD2-EA2648F2962A}"/>
                </a:ext>
              </a:extLst>
            </p:cNvPr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7749;p61">
              <a:extLst>
                <a:ext uri="{FF2B5EF4-FFF2-40B4-BE49-F238E27FC236}">
                  <a16:creationId xmlns:a16="http://schemas.microsoft.com/office/drawing/2014/main" id="{C1AB78C0-18F9-09E7-448A-A5BFD162111A}"/>
                </a:ext>
              </a:extLst>
            </p:cNvPr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7750;p61">
              <a:extLst>
                <a:ext uri="{FF2B5EF4-FFF2-40B4-BE49-F238E27FC236}">
                  <a16:creationId xmlns:a16="http://schemas.microsoft.com/office/drawing/2014/main" id="{6397D0CF-9B99-A093-4F49-C99EEC896D3C}"/>
                </a:ext>
              </a:extLst>
            </p:cNvPr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7751;p61">
              <a:extLst>
                <a:ext uri="{FF2B5EF4-FFF2-40B4-BE49-F238E27FC236}">
                  <a16:creationId xmlns:a16="http://schemas.microsoft.com/office/drawing/2014/main" id="{78A97311-BAE4-32A9-C835-EFA50D41B9BF}"/>
                </a:ext>
              </a:extLst>
            </p:cNvPr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669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855">
            <a:extLst>
              <a:ext uri="{FF2B5EF4-FFF2-40B4-BE49-F238E27FC236}">
                <a16:creationId xmlns:a16="http://schemas.microsoft.com/office/drawing/2014/main" id="{E91C8C44-C187-EB33-D678-17995E08851D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707C58-0109-FF91-E8D6-68E57B15EF2E}"/>
              </a:ext>
            </a:extLst>
          </p:cNvPr>
          <p:cNvSpPr txBox="1"/>
          <p:nvPr/>
        </p:nvSpPr>
        <p:spPr>
          <a:xfrm>
            <a:off x="3858322" y="3429000"/>
            <a:ext cx="3888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6" name="Shape 2855">
            <a:extLst>
              <a:ext uri="{FF2B5EF4-FFF2-40B4-BE49-F238E27FC236}">
                <a16:creationId xmlns:a16="http://schemas.microsoft.com/office/drawing/2014/main" id="{499A3BFB-7E47-F3E0-9779-BA3569F2C469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141C759C-EF45-3ACE-0493-EA1AC9F7157A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DC422622-ADA7-3732-C797-440E30730A4A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81128637-A64B-CCB8-C575-0F74B55BE620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3FB03102-FD9C-BCD5-416B-DEAED65B6A06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94F37E97-C799-F7A9-80AB-571C41028F6A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F1831F2C-C4D2-4A1A-7215-BB971E829E00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E6773D69-6561-30A6-05B4-D7F665521511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93F18033-3169-323B-828D-FD3D2EF0F752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8E48C714-A73D-E387-FCFE-91A673958568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5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85CA1-1BFD-9668-1CBC-AC95F516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855">
            <a:extLst>
              <a:ext uri="{FF2B5EF4-FFF2-40B4-BE49-F238E27FC236}">
                <a16:creationId xmlns:a16="http://schemas.microsoft.com/office/drawing/2014/main" id="{CF29E2F1-2FEA-8064-3E29-56B747811F17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8B293-EFEB-D879-F5AD-B6673E023254}"/>
              </a:ext>
            </a:extLst>
          </p:cNvPr>
          <p:cNvSpPr txBox="1"/>
          <p:nvPr/>
        </p:nvSpPr>
        <p:spPr>
          <a:xfrm>
            <a:off x="285864" y="124742"/>
            <a:ext cx="4690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Cricket Background</a:t>
            </a:r>
          </a:p>
        </p:txBody>
      </p:sp>
      <p:sp>
        <p:nvSpPr>
          <p:cNvPr id="26" name="Shape 2855">
            <a:extLst>
              <a:ext uri="{FF2B5EF4-FFF2-40B4-BE49-F238E27FC236}">
                <a16:creationId xmlns:a16="http://schemas.microsoft.com/office/drawing/2014/main" id="{AEB37E91-D698-3392-2724-DFB37823AC28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EAE3771F-AD68-599F-E85B-A15057CD8937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84AAC4DB-32CF-6BC3-498D-B2265F8883FE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5D30905B-D168-F6E1-0920-55D222A86E1A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08111615-B3FB-A25C-5800-6661D9C3696F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53E90261-E811-CC40-03BB-3121CB2D24B9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7FEE4ED0-4744-835C-6B15-6231FE8965EF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9FEDDCE0-2E16-1327-1DA0-DA467A336E03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A21DEE6D-5210-E1F2-2D46-91DC044803E1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B34088A5-3CBD-A1F5-1DFC-D4D79DCDC2F7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F84D5-415E-3AA7-0DF8-4A3D8522E116}"/>
              </a:ext>
            </a:extLst>
          </p:cNvPr>
          <p:cNvSpPr txBox="1"/>
          <p:nvPr/>
        </p:nvSpPr>
        <p:spPr>
          <a:xfrm>
            <a:off x="285864" y="2089498"/>
            <a:ext cx="54002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Cricket is a bat-and-ball game played between two teams of 11 players. The game is played on a field with a </a:t>
            </a:r>
            <a:r>
              <a:rPr lang="en-US" sz="2400" b="1" dirty="0">
                <a:solidFill>
                  <a:schemeClr val="bg1"/>
                </a:solidFill>
              </a:rPr>
              <a:t>22-yard pitch</a:t>
            </a:r>
            <a:r>
              <a:rPr lang="en-US" sz="2400" dirty="0">
                <a:solidFill>
                  <a:schemeClr val="bg1"/>
                </a:solidFill>
              </a:rPr>
              <a:t> in the center, with wickets at both ends. The </a:t>
            </a:r>
            <a:r>
              <a:rPr lang="en-US" sz="2400" b="1" dirty="0">
                <a:solidFill>
                  <a:schemeClr val="bg1"/>
                </a:solidFill>
              </a:rPr>
              <a:t>bowler</a:t>
            </a:r>
            <a:r>
              <a:rPr lang="en-US" sz="2400" dirty="0">
                <a:solidFill>
                  <a:schemeClr val="bg1"/>
                </a:solidFill>
              </a:rPr>
              <a:t> throws the ball toward the </a:t>
            </a:r>
            <a:r>
              <a:rPr lang="en-US" sz="2400" b="1" dirty="0">
                <a:solidFill>
                  <a:schemeClr val="bg1"/>
                </a:solidFill>
              </a:rPr>
              <a:t>striker</a:t>
            </a:r>
            <a:r>
              <a:rPr lang="en-US" sz="2400" dirty="0">
                <a:solidFill>
                  <a:schemeClr val="bg1"/>
                </a:solidFill>
              </a:rPr>
              <a:t>, who tries to hit it and score </a:t>
            </a:r>
            <a:r>
              <a:rPr lang="en-US" sz="2400" b="1" dirty="0">
                <a:solidFill>
                  <a:schemeClr val="bg1"/>
                </a:solidFill>
              </a:rPr>
              <a:t>runs</a:t>
            </a:r>
            <a:r>
              <a:rPr lang="en-US" sz="2400" dirty="0">
                <a:solidFill>
                  <a:schemeClr val="bg1"/>
                </a:solidFill>
              </a:rPr>
              <a:t> by switching places with the </a:t>
            </a:r>
            <a:r>
              <a:rPr lang="en-US" sz="2400" b="1" dirty="0">
                <a:solidFill>
                  <a:schemeClr val="bg1"/>
                </a:solidFill>
              </a:rPr>
              <a:t>non-striker</a:t>
            </a:r>
            <a:r>
              <a:rPr lang="en-US" sz="2400" dirty="0">
                <a:solidFill>
                  <a:schemeClr val="bg1"/>
                </a:solidFill>
              </a:rPr>
              <a:t>. Runs can also be scored if the ball </a:t>
            </a:r>
            <a:r>
              <a:rPr lang="en-US" sz="2400" b="1" dirty="0">
                <a:solidFill>
                  <a:schemeClr val="bg1"/>
                </a:solidFill>
              </a:rPr>
              <a:t>reaches the boundary</a:t>
            </a:r>
            <a:r>
              <a:rPr lang="en-US" sz="2400" dirty="0">
                <a:solidFill>
                  <a:schemeClr val="bg1"/>
                </a:solidFill>
              </a:rPr>
              <a:t> or if the bowler makes an </a:t>
            </a:r>
            <a:r>
              <a:rPr lang="en-US" sz="2400" b="1" dirty="0">
                <a:solidFill>
                  <a:schemeClr val="bg1"/>
                </a:solidFill>
              </a:rPr>
              <a:t>illegal delivery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group of people playing cricket&#10;&#10;AI-generated content may be incorrect.">
            <a:extLst>
              <a:ext uri="{FF2B5EF4-FFF2-40B4-BE49-F238E27FC236}">
                <a16:creationId xmlns:a16="http://schemas.microsoft.com/office/drawing/2014/main" id="{9516E3F5-A5AE-D186-7864-F12F73FB9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82" y="2195947"/>
            <a:ext cx="5200686" cy="3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6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E46689-812C-F9F4-5644-F51480584121}"/>
              </a:ext>
            </a:extLst>
          </p:cNvPr>
          <p:cNvSpPr txBox="1"/>
          <p:nvPr/>
        </p:nvSpPr>
        <p:spPr>
          <a:xfrm>
            <a:off x="100361" y="111512"/>
            <a:ext cx="204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192F"/>
                </a:solidFill>
              </a:rPr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D50EF-F7AA-F800-7A81-1875CDBF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398"/>
            <a:ext cx="9567746" cy="57679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AAE52F-FE9F-1E25-0F4F-B0F0F6D8D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361" y="1359554"/>
            <a:ext cx="4436327" cy="8730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3E8347-EF50-86A0-A870-0AB08E32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56" y="2138342"/>
            <a:ext cx="3477322" cy="9453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89C527-3F76-AC76-0953-85D887DB0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806" y="2166972"/>
            <a:ext cx="3366274" cy="12116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B7E8CA-4128-28C1-E99F-AE5E2CD6A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227" y="2915651"/>
            <a:ext cx="4558990" cy="69364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980C061-0125-5585-08CA-0C6F7F29FE4D}"/>
              </a:ext>
            </a:extLst>
          </p:cNvPr>
          <p:cNvSpPr/>
          <p:nvPr/>
        </p:nvSpPr>
        <p:spPr>
          <a:xfrm>
            <a:off x="5967952" y="654131"/>
            <a:ext cx="4181707" cy="3514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/>
              <a:t>      Problem Statement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115184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7C1F2-D26B-CBFD-9703-90A22AA4C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855">
            <a:extLst>
              <a:ext uri="{FF2B5EF4-FFF2-40B4-BE49-F238E27FC236}">
                <a16:creationId xmlns:a16="http://schemas.microsoft.com/office/drawing/2014/main" id="{E04C7553-D0F7-51E8-D208-87588A1DE07D}"/>
              </a:ext>
            </a:extLst>
          </p:cNvPr>
          <p:cNvSpPr/>
          <p:nvPr/>
        </p:nvSpPr>
        <p:spPr>
          <a:xfrm rot="4241691" flipV="1">
            <a:off x="3840087" y="336332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BE6518-B2DC-E45C-AE76-74C94C04076B}"/>
              </a:ext>
            </a:extLst>
          </p:cNvPr>
          <p:cNvSpPr txBox="1"/>
          <p:nvPr/>
        </p:nvSpPr>
        <p:spPr>
          <a:xfrm>
            <a:off x="3858322" y="3429000"/>
            <a:ext cx="4976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LITERATURE REVIEW</a:t>
            </a:r>
          </a:p>
        </p:txBody>
      </p:sp>
      <p:sp>
        <p:nvSpPr>
          <p:cNvPr id="26" name="Shape 2855">
            <a:extLst>
              <a:ext uri="{FF2B5EF4-FFF2-40B4-BE49-F238E27FC236}">
                <a16:creationId xmlns:a16="http://schemas.microsoft.com/office/drawing/2014/main" id="{37DB648D-7EF6-2ADF-E517-30F4584EB7D9}"/>
              </a:ext>
            </a:extLst>
          </p:cNvPr>
          <p:cNvSpPr/>
          <p:nvPr/>
        </p:nvSpPr>
        <p:spPr>
          <a:xfrm flipV="1">
            <a:off x="2397512" y="3546088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Shape 2855">
            <a:extLst>
              <a:ext uri="{FF2B5EF4-FFF2-40B4-BE49-F238E27FC236}">
                <a16:creationId xmlns:a16="http://schemas.microsoft.com/office/drawing/2014/main" id="{8B873DBE-A831-7C6E-B3D9-97F328C471E8}"/>
              </a:ext>
            </a:extLst>
          </p:cNvPr>
          <p:cNvSpPr/>
          <p:nvPr/>
        </p:nvSpPr>
        <p:spPr>
          <a:xfrm flipV="1">
            <a:off x="219307" y="53265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8" name="Shape 2855">
            <a:extLst>
              <a:ext uri="{FF2B5EF4-FFF2-40B4-BE49-F238E27FC236}">
                <a16:creationId xmlns:a16="http://schemas.microsoft.com/office/drawing/2014/main" id="{F5D60BDF-526F-541B-8C47-B99AB62BBCCA}"/>
              </a:ext>
            </a:extLst>
          </p:cNvPr>
          <p:cNvSpPr/>
          <p:nvPr/>
        </p:nvSpPr>
        <p:spPr>
          <a:xfrm rot="8210260" flipV="1">
            <a:off x="5055825" y="48009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55">
            <a:extLst>
              <a:ext uri="{FF2B5EF4-FFF2-40B4-BE49-F238E27FC236}">
                <a16:creationId xmlns:a16="http://schemas.microsoft.com/office/drawing/2014/main" id="{0FB06901-9B75-ACE9-2CA8-85A327F8DFF7}"/>
              </a:ext>
            </a:extLst>
          </p:cNvPr>
          <p:cNvSpPr/>
          <p:nvPr/>
        </p:nvSpPr>
        <p:spPr>
          <a:xfrm rot="4241691" flipV="1">
            <a:off x="8166410" y="2055541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55">
            <a:extLst>
              <a:ext uri="{FF2B5EF4-FFF2-40B4-BE49-F238E27FC236}">
                <a16:creationId xmlns:a16="http://schemas.microsoft.com/office/drawing/2014/main" id="{6EA8BE94-ABE9-ABC2-0D56-5060C6CDE22D}"/>
              </a:ext>
            </a:extLst>
          </p:cNvPr>
          <p:cNvSpPr/>
          <p:nvPr/>
        </p:nvSpPr>
        <p:spPr>
          <a:xfrm rot="4241691" flipV="1">
            <a:off x="672790" y="2512742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Shape 2855">
            <a:extLst>
              <a:ext uri="{FF2B5EF4-FFF2-40B4-BE49-F238E27FC236}">
                <a16:creationId xmlns:a16="http://schemas.microsoft.com/office/drawing/2014/main" id="{E618275E-E2EF-4FF2-0B71-B4739E02FA65}"/>
              </a:ext>
            </a:extLst>
          </p:cNvPr>
          <p:cNvSpPr/>
          <p:nvPr/>
        </p:nvSpPr>
        <p:spPr>
          <a:xfrm rot="4241691" flipV="1">
            <a:off x="4687606" y="182508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Shape 2855">
            <a:extLst>
              <a:ext uri="{FF2B5EF4-FFF2-40B4-BE49-F238E27FC236}">
                <a16:creationId xmlns:a16="http://schemas.microsoft.com/office/drawing/2014/main" id="{E7AFC8CA-483D-E61F-9A47-B28E6721A3A4}"/>
              </a:ext>
            </a:extLst>
          </p:cNvPr>
          <p:cNvSpPr/>
          <p:nvPr/>
        </p:nvSpPr>
        <p:spPr>
          <a:xfrm rot="7947542" flipV="1">
            <a:off x="8210568" y="4412167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3" name="Shape 2855">
            <a:extLst>
              <a:ext uri="{FF2B5EF4-FFF2-40B4-BE49-F238E27FC236}">
                <a16:creationId xmlns:a16="http://schemas.microsoft.com/office/drawing/2014/main" id="{89868322-7D6A-44C5-439F-CABCEFA73B15}"/>
              </a:ext>
            </a:extLst>
          </p:cNvPr>
          <p:cNvSpPr/>
          <p:nvPr/>
        </p:nvSpPr>
        <p:spPr>
          <a:xfrm rot="7834536" flipV="1">
            <a:off x="10389220" y="2769734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Shape 2855">
            <a:extLst>
              <a:ext uri="{FF2B5EF4-FFF2-40B4-BE49-F238E27FC236}">
                <a16:creationId xmlns:a16="http://schemas.microsoft.com/office/drawing/2014/main" id="{5B8F78F5-36CB-4FD5-00E5-229358928F23}"/>
              </a:ext>
            </a:extLst>
          </p:cNvPr>
          <p:cNvSpPr/>
          <p:nvPr/>
        </p:nvSpPr>
        <p:spPr>
          <a:xfrm rot="4241691" flipV="1">
            <a:off x="10448881" y="5538440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6" name="Shape 2855">
            <a:extLst>
              <a:ext uri="{FF2B5EF4-FFF2-40B4-BE49-F238E27FC236}">
                <a16:creationId xmlns:a16="http://schemas.microsoft.com/office/drawing/2014/main" id="{50ECB92B-67CD-1B45-2DE3-5F2C98FBB0EE}"/>
              </a:ext>
            </a:extLst>
          </p:cNvPr>
          <p:cNvSpPr/>
          <p:nvPr/>
        </p:nvSpPr>
        <p:spPr>
          <a:xfrm rot="7385634" flipV="1">
            <a:off x="2311789" y="5691785"/>
            <a:ext cx="906519" cy="926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61192F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B93CE-FE44-B264-B29B-62D7A485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E7110B-FCE2-4B86-C088-FF29D25403CF}"/>
              </a:ext>
            </a:extLst>
          </p:cNvPr>
          <p:cNvSpPr/>
          <p:nvPr/>
        </p:nvSpPr>
        <p:spPr>
          <a:xfrm>
            <a:off x="0" y="490653"/>
            <a:ext cx="4315522" cy="379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QUESTIONS AND OBJECTIVES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5D2355-2C48-7198-B639-599A539D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31062"/>
              </p:ext>
            </p:extLst>
          </p:nvPr>
        </p:nvGraphicFramePr>
        <p:xfrm>
          <a:off x="1652858" y="1085509"/>
          <a:ext cx="8128000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578629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01511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RESEARCH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RESEARCH 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50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can cricket data be collected, processed, and used to effectively to get data-driven solutions?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collect and preprocess the cricket data from various sources that include insights and players statistics. </a:t>
                      </a:r>
                      <a:endParaRPr lang="en-US" sz="1600" dirty="0"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5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key metrics are the most important in getting useful insights for team formation?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analyze different metrics of the players like their strike rates, batting average, wicket-taking ability, and bowling economy to check their suitability for different matches. </a:t>
                      </a:r>
                      <a:endParaRPr lang="en-US" sz="1600" dirty="0"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2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can visualization tools improve the interpretability of the data insights for the team management and coaches?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provide insights based on the match like batting order or bowling line or the placement of players in the field. </a:t>
                      </a:r>
                      <a:endParaRPr lang="en-US" sz="1600" dirty="0"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95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what extent can Data-driven decisions improve the performance of the team as compared to the traditional method? 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provide visualization of the important insights gathered from the data using visualization tools, like Power BI. </a:t>
                      </a:r>
                      <a:endParaRPr lang="en-US" sz="1600" dirty="0"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98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24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312-0F35-DA15-3158-63F4DEFE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2E1CB6-44F5-18F2-BB7E-C7D13721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7" y="1535260"/>
            <a:ext cx="9578897" cy="473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A46DA-29D6-6075-0623-7548188880D1}"/>
              </a:ext>
            </a:extLst>
          </p:cNvPr>
          <p:cNvSpPr txBox="1"/>
          <p:nvPr/>
        </p:nvSpPr>
        <p:spPr>
          <a:xfrm>
            <a:off x="1051002" y="121992"/>
            <a:ext cx="6161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1192F"/>
                </a:solidFill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EFE2C-447D-6D5E-4E8E-E9A53EE295ED}"/>
              </a:ext>
            </a:extLst>
          </p:cNvPr>
          <p:cNvSpPr/>
          <p:nvPr/>
        </p:nvSpPr>
        <p:spPr>
          <a:xfrm>
            <a:off x="1137425" y="583657"/>
            <a:ext cx="3691054" cy="3307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RESEARCH SCOPE</a:t>
            </a:r>
          </a:p>
        </p:txBody>
      </p:sp>
    </p:spTree>
    <p:extLst>
      <p:ext uri="{BB962C8B-B14F-4D97-AF65-F5344CB8AC3E}">
        <p14:creationId xmlns:p14="http://schemas.microsoft.com/office/powerpoint/2010/main" val="85584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D274A6-DF0F-EB4E-25E6-5C5DECEB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83707"/>
              </p:ext>
            </p:extLst>
          </p:nvPr>
        </p:nvGraphicFramePr>
        <p:xfrm>
          <a:off x="2032000" y="2180476"/>
          <a:ext cx="8127999" cy="352552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896752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46133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9966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Findings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Gaps/Limitation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5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Kumar et al.,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Machine learning models for player performance prediction in cricket.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Limited ability to predict player performance under real-time match conditions.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7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Sengar et al.,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Hierarchical models for player performance prediction in cricket.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Incomplete or inconsistent real-time data collection during matches.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3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Batra et al.,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 of IoT sensors to measure shot quality and player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Challenges with data normalization and sensor integration.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40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Singh et al.,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Bayesian models for predicting player performance and team selection.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Difficulty adjusting for real-time conditions like weather, injuries, or fatigue.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92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Verma et al.,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 of predictive modeling based on match data, player rankings, and handedness.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Incomplete data affecting model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31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Gupta et al.,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Machine learning for cricket team performance benchmarking.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Need for more sophisticated metrics beyond traditional statistics.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4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Patel et al.,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Clustering methods for team selection based on complementary 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Lack of dynamic integration of match data and player injuries.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0439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175A5F1-AD91-BF8A-AFBF-CB2370E9C93F}"/>
              </a:ext>
            </a:extLst>
          </p:cNvPr>
          <p:cNvSpPr/>
          <p:nvPr/>
        </p:nvSpPr>
        <p:spPr>
          <a:xfrm>
            <a:off x="0" y="945706"/>
            <a:ext cx="2364058" cy="412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185335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10457</TotalTime>
  <Words>811</Words>
  <Application>Microsoft Macintosh PowerPoint</Application>
  <PresentationFormat>Widescreen</PresentationFormat>
  <Paragraphs>105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Montserrat Semi</vt:lpstr>
      <vt:lpstr>Open Sans</vt:lpstr>
      <vt:lpstr>Source Sans Pro Light</vt:lpstr>
      <vt:lpstr>Office Theme</vt:lpstr>
      <vt:lpstr>PowerPoint Presentation</vt:lpstr>
      <vt:lpstr>Presentation 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Hassan  Nadeem</cp:lastModifiedBy>
  <cp:revision>43</cp:revision>
  <dcterms:created xsi:type="dcterms:W3CDTF">2023-12-31T03:09:43Z</dcterms:created>
  <dcterms:modified xsi:type="dcterms:W3CDTF">2025-01-16T18:18:47Z</dcterms:modified>
</cp:coreProperties>
</file>